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27"/>
    <p:restoredTop sz="94674"/>
  </p:normalViewPr>
  <p:slideViewPr>
    <p:cSldViewPr snapToGrid="0" snapToObjects="1">
      <p:cViewPr>
        <p:scale>
          <a:sx n="30" d="100"/>
          <a:sy n="30" d="100"/>
        </p:scale>
        <p:origin x="1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 err="1"/>
            <a:t>Cybertraining</a:t>
          </a:r>
          <a:r>
            <a:rPr lang="en-US" sz="6200" dirty="0"/>
            <a:t> for </a:t>
          </a:r>
          <a:br>
            <a:rPr lang="en-US" sz="6200" dirty="0"/>
          </a:br>
          <a:r>
            <a:rPr lang="en-US" sz="6200" dirty="0"/>
            <a:t>AI for Engineering and Science </a:t>
          </a:r>
          <a:br>
            <a:rPr lang="en-US" sz="6200" dirty="0"/>
          </a:b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 custScaleY="78602" custLinFactNeighborX="139" custLinFactNeighborY="2376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 custLinFactNeighborY="-57114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21820" custScaleY="86260" custLinFactNeighborX="13426" custLinFactNeighborY="-47937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 custLinFactNeighborY="49140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173148" custLinFactNeighborX="42414" custLinFactNeighborY="-12095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 custLinFactNeighborX="-121" custLinFactNeighborY="58135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6421" custLinFactNeighborY="-3375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2780589"/>
          <a:ext cx="26391362" cy="1296508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3351702" y="11616592"/>
          <a:ext cx="686175" cy="686175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3849504" y="10393943"/>
          <a:ext cx="7490940" cy="411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590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3849504" y="10393943"/>
        <a:ext cx="7490940" cy="4111962"/>
      </dsp:txXfrm>
    </dsp:sp>
    <dsp:sp modelId="{DBC7F8BE-56F1-FC4B-A692-13D9128E7C14}">
      <dsp:nvSpPr>
        <dsp:cNvPr id="0" name=""/>
        <dsp:cNvSpPr/>
      </dsp:nvSpPr>
      <dsp:spPr>
        <a:xfrm>
          <a:off x="9408520" y="8134791"/>
          <a:ext cx="1240394" cy="124039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10398618" y="7060166"/>
          <a:ext cx="10967067" cy="897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259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Cybertraining</a:t>
          </a:r>
          <a:r>
            <a:rPr lang="en-US" sz="6200" kern="1200" dirty="0"/>
            <a:t> for </a:t>
          </a:r>
          <a:br>
            <a:rPr lang="en-US" sz="6200" kern="1200" dirty="0"/>
          </a:br>
          <a:r>
            <a:rPr lang="en-US" sz="6200" kern="1200" dirty="0"/>
            <a:t>AI for Engineering and Science </a:t>
          </a:r>
          <a:br>
            <a:rPr lang="en-US" sz="6200" kern="1200" dirty="0"/>
          </a:b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10398618" y="7060166"/>
        <a:ext cx="10967067" cy="8973063"/>
      </dsp:txXfrm>
    </dsp:sp>
    <dsp:sp modelId="{D78238E4-CC38-FF44-A5A9-98E15E84A501}">
      <dsp:nvSpPr>
        <dsp:cNvPr id="0" name=""/>
        <dsp:cNvSpPr/>
      </dsp:nvSpPr>
      <dsp:spPr>
        <a:xfrm>
          <a:off x="16690460" y="5794324"/>
          <a:ext cx="1715438" cy="171543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7690837" y="5267872"/>
          <a:ext cx="8132952" cy="1146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9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7690837" y="5267872"/>
        <a:ext cx="8132952" cy="1146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20.emf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microsoft.com/office/2007/relationships/diagramDrawing" Target="../diagrams/drawing1.xm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emf"/><Relationship Id="rId2" Type="http://schemas.openxmlformats.org/officeDocument/2006/relationships/image" Target="../media/image1.jpg"/><Relationship Id="rId16" Type="http://schemas.openxmlformats.org/officeDocument/2006/relationships/image" Target="../media/image10.svg"/><Relationship Id="rId20" Type="http://schemas.openxmlformats.org/officeDocument/2006/relationships/image" Target="../media/image14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png"/><Relationship Id="rId27" Type="http://schemas.openxmlformats.org/officeDocument/2006/relationships/image" Target="../media/image21.emf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2.emf"/><Relationship Id="rId3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88068"/>
              </p:ext>
            </p:extLst>
          </p:nvPr>
        </p:nvGraphicFramePr>
        <p:xfrm>
          <a:off x="3301450" y="5230517"/>
          <a:ext cx="26391362" cy="195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222243" y="3217229"/>
            <a:ext cx="13057011" cy="1751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0E101A"/>
                </a:solidFill>
                <a:effectLst/>
              </a:rPr>
              <a:t>OVERVIEW</a:t>
            </a:r>
            <a:endParaRPr lang="en-US" sz="4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There exists a need for students to be familiar with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cyberinfrastructure, Science applications, as well as artificial intelligence</a:t>
            </a:r>
            <a:r>
              <a:rPr lang="en-US" sz="3200" dirty="0">
                <a:solidFill>
                  <a:srgbClr val="0E101A"/>
                </a:solidFill>
                <a:effectLst/>
              </a:rPr>
              <a:t>. Instead of learning all these concepts separately, it is important that a holistic approach is chosen that integrates these concepts. The outcome will be a well-educated workforce useful for research, government, and industry.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Due to the rapid change in any of the areas, it is important that the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teaching material can and is updated</a:t>
            </a:r>
            <a:r>
              <a:rPr lang="en-US" sz="3200" dirty="0">
                <a:solidFill>
                  <a:srgbClr val="0E101A"/>
                </a:solidFill>
                <a:effectLst/>
              </a:rPr>
              <a:t> regularly to address the newest developments.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have implemented such an approach over several years and focused on particular subtopics to arrive at a state that allows us to teach AI for science.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Focused topics include: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•Introduction of Python for AI for Science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•Cloud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•HPC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•Big Data Applications and Analytics,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•Artificial Intelligence/Machine Learning.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utilize open-source technologies such as GitHub to manage the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growing </a:t>
            </a:r>
            <a:r>
              <a:rPr lang="en-US" sz="3200" dirty="0">
                <a:solidFill>
                  <a:srgbClr val="0E101A"/>
                </a:solidFill>
              </a:rPr>
              <a:t> l</a:t>
            </a:r>
            <a:r>
              <a:rPr lang="en-US" sz="3200" dirty="0">
                <a:solidFill>
                  <a:srgbClr val="0E101A"/>
                </a:solidFill>
                <a:effectLst/>
              </a:rPr>
              <a:t>ist of educational material. Teaching could be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conducted in courses but has been found most effective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in research experiences. 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Meetups and hackathons </a:t>
            </a:r>
            <a:r>
              <a:rPr lang="en-US" sz="3200" dirty="0">
                <a:solidFill>
                  <a:srgbClr val="0E101A"/>
                </a:solidFill>
              </a:rPr>
              <a:t> </a:t>
            </a:r>
            <a:r>
              <a:rPr lang="en-US" sz="3200" dirty="0">
                <a:solidFill>
                  <a:srgbClr val="0E101A"/>
                </a:solidFill>
                <a:effectLst/>
              </a:rPr>
              <a:t>enhance these activities.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 can be reused in other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educational activities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as our contributions to </a:t>
            </a:r>
            <a:r>
              <a:rPr lang="en-US" sz="3200" dirty="0" err="1">
                <a:solidFill>
                  <a:srgbClr val="0E101A"/>
                </a:solidFill>
                <a:effectLst/>
              </a:rPr>
              <a:t>nanoHub</a:t>
            </a:r>
            <a:r>
              <a:rPr lang="en-US" sz="3200" dirty="0">
                <a:solidFill>
                  <a:srgbClr val="0E101A"/>
                </a:solidFill>
                <a:effectLst/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and FAMU REUs demonstrated.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Participants are encouraged to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</a:rPr>
              <a:t>i</a:t>
            </a:r>
            <a:r>
              <a:rPr lang="en-US" sz="3200" dirty="0">
                <a:solidFill>
                  <a:srgbClr val="0E101A"/>
                </a:solidFill>
                <a:effectLst/>
              </a:rPr>
              <a:t>mprove the content of the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All material is publicly available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under Open-Source </a:t>
            </a:r>
            <a:r>
              <a:rPr lang="en-US" sz="3200" dirty="0">
                <a:solidFill>
                  <a:srgbClr val="0E101A"/>
                </a:solidFill>
              </a:rPr>
              <a:t>License.</a:t>
            </a: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6063-4C6B-9E1E-CE37-21321CBF88BE}"/>
              </a:ext>
            </a:extLst>
          </p:cNvPr>
          <p:cNvSpPr/>
          <p:nvPr/>
        </p:nvSpPr>
        <p:spPr>
          <a:xfrm>
            <a:off x="19890944" y="17903063"/>
            <a:ext cx="7490256" cy="3383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149F67-A960-BB87-75BA-C82CB41B8A2E}"/>
              </a:ext>
            </a:extLst>
          </p:cNvPr>
          <p:cNvSpPr/>
          <p:nvPr/>
        </p:nvSpPr>
        <p:spPr>
          <a:xfrm>
            <a:off x="19904420" y="21636041"/>
            <a:ext cx="7553646" cy="4084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98886-D34A-3E0F-2190-16A21B810E79}"/>
              </a:ext>
            </a:extLst>
          </p:cNvPr>
          <p:cNvSpPr/>
          <p:nvPr/>
        </p:nvSpPr>
        <p:spPr>
          <a:xfrm>
            <a:off x="4808270" y="21636041"/>
            <a:ext cx="14664175" cy="406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E1256-9A23-3ADB-470B-C1B72AE2E082}"/>
              </a:ext>
            </a:extLst>
          </p:cNvPr>
          <p:cNvSpPr/>
          <p:nvPr/>
        </p:nvSpPr>
        <p:spPr>
          <a:xfrm>
            <a:off x="4808270" y="25917855"/>
            <a:ext cx="22747180" cy="4845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9687" y="26793833"/>
            <a:ext cx="4358379" cy="3711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4741" y="363002"/>
            <a:ext cx="26586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Technologies for Students from Generation Z</a:t>
            </a:r>
            <a:endParaRPr lang="en-US" sz="36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7200" b="0" i="0" u="none" strike="noStrike" dirty="0">
                <a:solidFill>
                  <a:schemeClr val="bg1"/>
                </a:solidFill>
                <a:effectLst/>
              </a:rPr>
              <a:t>AI for Science and Engineering </a:t>
            </a:r>
            <a:endParaRPr lang="en-US" sz="72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E8209A1-906F-B7BA-D707-A193FCEAB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0" y="31291137"/>
            <a:ext cx="10748417" cy="1539170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739" b="38599"/>
          <a:stretch/>
        </p:blipFill>
        <p:spPr>
          <a:xfrm>
            <a:off x="29559449" y="31056943"/>
            <a:ext cx="6624665" cy="88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0000084" y="32168715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32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29635462" y="32060722"/>
            <a:ext cx="65486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13364136" y="3217229"/>
            <a:ext cx="7596373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Highlights</a:t>
            </a:r>
            <a:endParaRPr lang="en-US" sz="44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 students applied recently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2000 pages educational material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170 repositories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technology development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Hybrid cloud computing interface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use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management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 resource coordination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 and PDF material publication framework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customizable training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794741" y="2207438"/>
            <a:ext cx="2648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Geoffrey C. Fox, Gregor von Laszewski</a:t>
            </a:r>
            <a:endParaRPr lang="en-US" sz="36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37334647" y="526187"/>
            <a:ext cx="47872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Acknowledgements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NSF 2200409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NIST 60NANB21D151T</a:t>
            </a:r>
            <a:br>
              <a:rPr lang="en-US" sz="2800" dirty="0"/>
            </a:br>
            <a:r>
              <a:rPr lang="en-US" sz="2800" dirty="0"/>
              <a:t>DOE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DE-SC0023452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44F3B-FC9B-BD4A-E210-D61CE0F24EE3}"/>
              </a:ext>
            </a:extLst>
          </p:cNvPr>
          <p:cNvSpPr txBox="1"/>
          <p:nvPr/>
        </p:nvSpPr>
        <p:spPr>
          <a:xfrm>
            <a:off x="29333161" y="2868023"/>
            <a:ext cx="1440068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References</a:t>
            </a:r>
            <a:endParaRPr lang="en-US" sz="44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Templated Hybrid Reusable Computational Analytics 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Applied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the Deep Learning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Cloudmask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eScience’23. Second Workshop on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Reproducible Workflows, Data, and Security (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ReWorDS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2022). Limassol, Cyprus, Oct.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Robert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Knuuti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Efforts while leveraging Insights in High-Performance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Big Data Systems Gained from Educational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submitted.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Sept.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J. P. Fleischer, G. von Laszewski,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Time Series Analysis of Cryptocurrency Prices Using Long Short-Term Memory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Algorithms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15.7 (2022).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1999-4893. 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10.3390/a15070230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www.mdpi.com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/1999-4893/15/7/230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400" dirty="0">
                <a:solidFill>
                  <a:srgbClr val="5D6879"/>
                </a:solidFill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cyberaide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/paper-cloudmesh-cc-ieee-5-pages/blob/main/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cloudmesh-cc.pdf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 P. Fleischer,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 Reusable Computational Analytics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Tech. rep.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Oct. 2022.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10.48550/ARXIV.2210.16941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arxiv.org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/abs/2210.16941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Using GAS for Speedy Generation of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HybridMulti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-Cloud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Auto Generated AI Services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IEEE COMPSAC 2021: Intelligent and Resilient Computing for a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Collaborative World45th Anniversary Conference. Status = Added in NSF-PAR. All Virtual: IEEE,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July 2021.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https://laszewski.github.io/papers/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vonLaszewski-openapi.pdf</a:t>
            </a:r>
            <a:endParaRPr lang="en-US" sz="24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of the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REU2022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for Students and Technologies from Generation Z.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Tech. rep.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-community/pub/raw/master/docs/vonLaszewski-reu2022.pdf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Laszewski,,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2021 FAMU REU supported by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-DSC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Online Books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Digital Science Center. Bloomington, IN: Online, Indiana University, Aug. 2021.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/docs/pub/reu2021.pdf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5E674-C819-4868-4BCE-4AE309C0D531}"/>
              </a:ext>
            </a:extLst>
          </p:cNvPr>
          <p:cNvSpPr txBox="1"/>
          <p:nvPr/>
        </p:nvSpPr>
        <p:spPr>
          <a:xfrm>
            <a:off x="29333161" y="13695142"/>
            <a:ext cx="14224822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Technologies</a:t>
            </a:r>
            <a:br>
              <a:rPr lang="en-US" sz="4400" b="1" dirty="0"/>
            </a:b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to create custom  collections of educational material from GitHub documents.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cyberaide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Experiment Executor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create AI Hyperparameter permutation experiments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cloudmesh-ee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StopWatch</a:t>
            </a: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 to simplify Benchmarking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dirty="0">
                <a:solidFill>
                  <a:srgbClr val="5D6879"/>
                </a:solidFill>
                <a:latin typeface="Courier New" panose="02070309020205020404" pitchFamily="49" charset="0"/>
              </a:rPr>
              <a:t>-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>
                <a:solidFill>
                  <a:srgbClr val="5D6879"/>
                </a:solidFill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GPU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simplify collection and display of GPU energy and temperature traces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cloudmesh-gpu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dirty="0"/>
              <a:t>Selected Web Sites</a:t>
            </a:r>
            <a:endParaRPr lang="en-US" sz="44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AI-First Engineering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/docs/courses/ai-first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Most recent new course 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with a focus on deep learning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Repositories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Repository for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Documentation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Documentation for core technologies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Pi Cloud and Cluster Web Site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/pi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Raspberry Pi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component of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site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by the Digital Science Center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cyberinfrastructure course materia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l Summer 2021 Repository for REU Projects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with FAMU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/docs/report/2021-reu/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5" name="Graphic 34" descr="Books with solid fill">
            <a:extLst>
              <a:ext uri="{FF2B5EF4-FFF2-40B4-BE49-F238E27FC236}">
                <a16:creationId xmlns:a16="http://schemas.microsoft.com/office/drawing/2014/main" id="{7363F678-0F18-5589-EAFF-40066B1EB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97179" y="269373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B8CA-F8F4-E45E-880C-698842EF1BBC}"/>
              </a:ext>
            </a:extLst>
          </p:cNvPr>
          <p:cNvSpPr txBox="1"/>
          <p:nvPr/>
        </p:nvSpPr>
        <p:spPr>
          <a:xfrm>
            <a:off x="29331366" y="27075665"/>
            <a:ext cx="841509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Online Books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Introduction to Linux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Python for 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Handbook for Cloud Computing and Big Data</a:t>
            </a:r>
          </a:p>
          <a:p>
            <a:pPr algn="l"/>
            <a:endParaRPr lang="en-US" sz="2800" dirty="0">
              <a:solidFill>
                <a:srgbClr val="5D687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5. Customized book with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9" name="Graphic 38" descr="Internet with solid fill">
            <a:extLst>
              <a:ext uri="{FF2B5EF4-FFF2-40B4-BE49-F238E27FC236}">
                <a16:creationId xmlns:a16="http://schemas.microsoft.com/office/drawing/2014/main" id="{6C4BF30B-6737-9D7F-C34D-0EBD0607FD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210238" y="19431000"/>
            <a:ext cx="914400" cy="914400"/>
          </a:xfrm>
          <a:prstGeom prst="rect">
            <a:avLst/>
          </a:prstGeom>
        </p:spPr>
      </p:pic>
      <p:pic>
        <p:nvPicPr>
          <p:cNvPr id="41" name="Graphic 40" descr="Internet Of Things with solid fill">
            <a:extLst>
              <a:ext uri="{FF2B5EF4-FFF2-40B4-BE49-F238E27FC236}">
                <a16:creationId xmlns:a16="http://schemas.microsoft.com/office/drawing/2014/main" id="{D5937A7D-B6BC-8D5E-ACC2-217BF81DF6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197179" y="13583112"/>
            <a:ext cx="914400" cy="914400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533130DF-8FDB-274F-6BBF-AD5853CD8F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215351" y="3351033"/>
            <a:ext cx="914400" cy="914400"/>
          </a:xfrm>
          <a:prstGeom prst="rect">
            <a:avLst/>
          </a:prstGeom>
        </p:spPr>
      </p:pic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354" y="23296310"/>
            <a:ext cx="3144302" cy="16157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3265" y="24517686"/>
            <a:ext cx="2482914" cy="1285715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5736" y="25720980"/>
            <a:ext cx="2368376" cy="1229386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7412" y="26621252"/>
            <a:ext cx="2368377" cy="121129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1945600" y="930977"/>
            <a:ext cx="6652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gcfexchange@gmail.com</a:t>
            </a:r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aszewski@gmail.com</a:t>
            </a:r>
            <a:endParaRPr lang="en-US" sz="3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048412" y="23217812"/>
            <a:ext cx="3049491" cy="20303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80705" y="22497890"/>
            <a:ext cx="2939365" cy="19595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17586029" y="21813768"/>
            <a:ext cx="3662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Cloudmesh</a:t>
            </a:r>
            <a:endParaRPr lang="en-US" dirty="0"/>
          </a:p>
          <a:p>
            <a:r>
              <a:rPr lang="en-US" dirty="0"/>
              <a:t>Compute</a:t>
            </a:r>
          </a:p>
          <a:p>
            <a:r>
              <a:rPr lang="en-US" dirty="0"/>
              <a:t>Coordinator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634D28-ED1B-0E34-5E25-6D5175346F31}"/>
              </a:ext>
            </a:extLst>
          </p:cNvPr>
          <p:cNvSpPr txBox="1"/>
          <p:nvPr/>
        </p:nvSpPr>
        <p:spPr>
          <a:xfrm>
            <a:off x="47748" y="21984957"/>
            <a:ext cx="456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2000 pages of material </a:t>
            </a:r>
            <a:br>
              <a:rPr lang="en-US" sz="3600" dirty="0"/>
            </a:br>
            <a:r>
              <a:rPr lang="en-US" sz="3600" dirty="0"/>
              <a:t>in the focus topics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31521" y="22449034"/>
            <a:ext cx="3771854" cy="30755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23590814" y="26793833"/>
            <a:ext cx="500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 traces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488977" y="27492842"/>
            <a:ext cx="3404698" cy="212657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14755626" y="26971279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GPU Performance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214539" y="27394503"/>
            <a:ext cx="3571530" cy="319431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18538403" y="26467330"/>
            <a:ext cx="656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Impact of Hyperparameter </a:t>
            </a:r>
          </a:p>
          <a:p>
            <a:r>
              <a:rPr lang="en-US" sz="2000" dirty="0"/>
              <a:t>controlling inputs and outputs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1F9E16-3A23-E84F-B6E1-63C02C26F474}"/>
              </a:ext>
            </a:extLst>
          </p:cNvPr>
          <p:cNvSpPr txBox="1"/>
          <p:nvPr/>
        </p:nvSpPr>
        <p:spPr>
          <a:xfrm>
            <a:off x="22484557" y="3172971"/>
            <a:ext cx="656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Integrated holistic approach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0528036" y="27492842"/>
            <a:ext cx="2716114" cy="271611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73386E-F9E3-C027-02CC-52AA9D52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916" y="18360084"/>
            <a:ext cx="5280668" cy="24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2FCF0-728D-8134-53CE-A3F83147FF88}"/>
              </a:ext>
            </a:extLst>
          </p:cNvPr>
          <p:cNvSpPr txBox="1"/>
          <p:nvPr/>
        </p:nvSpPr>
        <p:spPr>
          <a:xfrm>
            <a:off x="20115863" y="17985560"/>
            <a:ext cx="1537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Openfold</a:t>
            </a:r>
            <a:endParaRPr lang="en-US" sz="2800" i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EEB8715-FB05-E0ED-7DFB-8802D8EF7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202" y="23030338"/>
            <a:ext cx="5584080" cy="24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9E1E9DFE-28B5-850A-03B5-676633874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237" y="23027458"/>
            <a:ext cx="2924157" cy="24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2DCEF-45C4-49CE-7119-C9737119FE08}"/>
              </a:ext>
            </a:extLst>
          </p:cNvPr>
          <p:cNvSpPr txBox="1"/>
          <p:nvPr/>
        </p:nvSpPr>
        <p:spPr>
          <a:xfrm>
            <a:off x="20667770" y="21704341"/>
            <a:ext cx="4834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HPC </a:t>
            </a:r>
            <a:r>
              <a:rPr lang="en-US" sz="2800" i="1" dirty="0" err="1"/>
              <a:t>MLCommons</a:t>
            </a:r>
            <a:r>
              <a:rPr lang="en-US" sz="2800" i="1" dirty="0"/>
              <a:t> Performance </a:t>
            </a:r>
          </a:p>
          <a:p>
            <a:r>
              <a:rPr lang="en-US" sz="2800" i="1" dirty="0"/>
              <a:t>Modelling Benchmarks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2E25FC4-F14A-6087-9F01-581CC9F9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34" y="27492842"/>
            <a:ext cx="4195748" cy="26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295B9-4FCD-2EDF-90EB-3788D2C2A046}"/>
              </a:ext>
            </a:extLst>
          </p:cNvPr>
          <p:cNvSpPr txBox="1"/>
          <p:nvPr/>
        </p:nvSpPr>
        <p:spPr>
          <a:xfrm>
            <a:off x="5027193" y="26108212"/>
            <a:ext cx="774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MLCommons</a:t>
            </a:r>
            <a:r>
              <a:rPr lang="en-US" sz="2800" i="1" dirty="0"/>
              <a:t> Earthquake using </a:t>
            </a:r>
            <a:r>
              <a:rPr lang="en-US" sz="2800" i="1" dirty="0" err="1"/>
              <a:t>Tevelop</a:t>
            </a:r>
            <a:r>
              <a:rPr lang="en-US" sz="2800" i="1" dirty="0"/>
              <a:t>  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910F5CE0-E328-1A5B-7D4B-BF3FB997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704" y="22431917"/>
            <a:ext cx="4482269" cy="315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3A0C16D-11DD-1B5F-FB04-475A5F2C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354" y="26937303"/>
            <a:ext cx="4587905" cy="28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CD2975BF-BE63-78D9-9508-56CD95F8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115" y="17910674"/>
            <a:ext cx="5548722" cy="35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A7091C-CDD8-0271-EDD7-A52E56C9AA81}"/>
              </a:ext>
            </a:extLst>
          </p:cNvPr>
          <p:cNvSpPr txBox="1"/>
          <p:nvPr/>
        </p:nvSpPr>
        <p:spPr>
          <a:xfrm>
            <a:off x="10316947" y="27099154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Earthquake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5352B-DB1A-21FE-B9A1-E6C3B293323E}"/>
              </a:ext>
            </a:extLst>
          </p:cNvPr>
          <p:cNvSpPr txBox="1"/>
          <p:nvPr/>
        </p:nvSpPr>
        <p:spPr>
          <a:xfrm>
            <a:off x="4857741" y="21752489"/>
            <a:ext cx="11792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MLCommons</a:t>
            </a:r>
            <a:r>
              <a:rPr lang="en-US" sz="2800" i="1" dirty="0"/>
              <a:t> </a:t>
            </a:r>
            <a:r>
              <a:rPr lang="en-US" sz="2800" i="1" dirty="0" err="1"/>
              <a:t>Cloudmasking</a:t>
            </a:r>
            <a:r>
              <a:rPr lang="en-US" sz="2800" i="1" dirty="0"/>
              <a:t> Using </a:t>
            </a:r>
            <a:r>
              <a:rPr lang="en-US" sz="2800" i="1" dirty="0" err="1"/>
              <a:t>Cloudmesh</a:t>
            </a:r>
            <a:r>
              <a:rPr lang="en-US" sz="2800" i="1" dirty="0"/>
              <a:t> Experiment 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053F5A-A8BF-A0BA-EFBF-A239958EC6BE}"/>
              </a:ext>
            </a:extLst>
          </p:cNvPr>
          <p:cNvSpPr txBox="1"/>
          <p:nvPr/>
        </p:nvSpPr>
        <p:spPr>
          <a:xfrm>
            <a:off x="9808998" y="22315831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Architecture</a:t>
            </a:r>
          </a:p>
        </p:txBody>
      </p:sp>
      <p:pic>
        <p:nvPicPr>
          <p:cNvPr id="1041" name="Picture 17">
            <a:extLst>
              <a:ext uri="{FF2B5EF4-FFF2-40B4-BE49-F238E27FC236}">
                <a16:creationId xmlns:a16="http://schemas.microsoft.com/office/drawing/2014/main" id="{06CD4F49-D36A-1400-9E44-D463CC9C6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264" y="15148150"/>
            <a:ext cx="3724516" cy="25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558954-CB2E-C312-AFAF-E0369C3C065B}"/>
              </a:ext>
            </a:extLst>
          </p:cNvPr>
          <p:cNvSpPr txBox="1"/>
          <p:nvPr/>
        </p:nvSpPr>
        <p:spPr>
          <a:xfrm>
            <a:off x="24003187" y="16951812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Candle-Uno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69050-BC7C-26B6-3F3B-1E0981788C6A}"/>
              </a:ext>
            </a:extLst>
          </p:cNvPr>
          <p:cNvSpPr txBox="1"/>
          <p:nvPr/>
        </p:nvSpPr>
        <p:spPr>
          <a:xfrm>
            <a:off x="17718208" y="17383012"/>
            <a:ext cx="145533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i="1" dirty="0" err="1"/>
              <a:t>stemdl</a:t>
            </a:r>
            <a:endParaRPr lang="en-US" sz="3600" i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3B5B9F-2EA5-2351-BBD2-456586E262D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727290" y="4264984"/>
            <a:ext cx="10784695" cy="48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1585</TotalTime>
  <Words>1069</Words>
  <Application>Microsoft Macintosh PowerPoint</Application>
  <PresentationFormat>Custom</PresentationFormat>
  <Paragraphs>104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Hoefler Text</vt:lpstr>
      <vt:lpstr>ITC Franklin Gothic Std Demi Condensed</vt:lpstr>
      <vt:lpstr>Lato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24</cp:revision>
  <dcterms:created xsi:type="dcterms:W3CDTF">2019-03-02T18:45:30Z</dcterms:created>
  <dcterms:modified xsi:type="dcterms:W3CDTF">2023-09-22T02:33:17Z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